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1"/>
  </p:notesMasterIdLst>
  <p:sldIdLst>
    <p:sldId id="306" r:id="rId2"/>
    <p:sldId id="338" r:id="rId3"/>
    <p:sldId id="315" r:id="rId4"/>
    <p:sldId id="314" r:id="rId5"/>
    <p:sldId id="300" r:id="rId6"/>
    <p:sldId id="318" r:id="rId7"/>
    <p:sldId id="320" r:id="rId8"/>
    <p:sldId id="317" r:id="rId9"/>
    <p:sldId id="321" r:id="rId10"/>
    <p:sldId id="329" r:id="rId11"/>
    <p:sldId id="331" r:id="rId12"/>
    <p:sldId id="339" r:id="rId13"/>
    <p:sldId id="313" r:id="rId14"/>
    <p:sldId id="289" r:id="rId15"/>
    <p:sldId id="340" r:id="rId16"/>
    <p:sldId id="301" r:id="rId17"/>
    <p:sldId id="295" r:id="rId18"/>
    <p:sldId id="297" r:id="rId19"/>
    <p:sldId id="296" r:id="rId20"/>
    <p:sldId id="298" r:id="rId21"/>
    <p:sldId id="307" r:id="rId22"/>
    <p:sldId id="334" r:id="rId23"/>
    <p:sldId id="292" r:id="rId24"/>
    <p:sldId id="344" r:id="rId25"/>
    <p:sldId id="343" r:id="rId26"/>
    <p:sldId id="311" r:id="rId27"/>
    <p:sldId id="345" r:id="rId28"/>
    <p:sldId id="312" r:id="rId29"/>
    <p:sldId id="335" r:id="rId30"/>
    <p:sldId id="258" r:id="rId31"/>
    <p:sldId id="259" r:id="rId32"/>
    <p:sldId id="257" r:id="rId33"/>
    <p:sldId id="291" r:id="rId34"/>
    <p:sldId id="293" r:id="rId35"/>
    <p:sldId id="341" r:id="rId36"/>
    <p:sldId id="337" r:id="rId37"/>
    <p:sldId id="336" r:id="rId38"/>
    <p:sldId id="342" r:id="rId39"/>
    <p:sldId id="310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A0AA20-F643-48BD-BDF7-BABFABE74315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86702-0C27-4E90-B479-BB8B4CD44C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998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>
            <a:extLst>
              <a:ext uri="{FF2B5EF4-FFF2-40B4-BE49-F238E27FC236}">
                <a16:creationId xmlns:a16="http://schemas.microsoft.com/office/drawing/2014/main" id="{002C793B-A8B6-48F1-8A00-5D99383EAFF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>
            <a:extLst>
              <a:ext uri="{FF2B5EF4-FFF2-40B4-BE49-F238E27FC236}">
                <a16:creationId xmlns:a16="http://schemas.microsoft.com/office/drawing/2014/main" id="{53E13745-B93E-4B81-91AC-5F4215FAEB6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8132" name="Номер слайда 3">
            <a:extLst>
              <a:ext uri="{FF2B5EF4-FFF2-40B4-BE49-F238E27FC236}">
                <a16:creationId xmlns:a16="http://schemas.microsoft.com/office/drawing/2014/main" id="{15D54BF3-2D52-4468-A606-23ECE7C28F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fld id="{D0EBC658-23E3-44B0-93C4-62CED4404EE6}" type="slidenum">
              <a:rPr lang="ru-RU" altLang="ru-RU"/>
              <a:pPr/>
              <a:t>6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450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104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54032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682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4298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102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032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33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839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202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52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016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16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044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646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98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759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9" y="908720"/>
            <a:ext cx="6912767" cy="4248472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 </a:t>
            </a:r>
            <a:br>
              <a:rPr lang="ru-RU" sz="24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предупреждению дисграфии </a:t>
            </a:r>
            <a:b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дошкольников с ТНР в группе компенсирующей направленности детского сада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(из опыта работы)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/>
              <a:t> </a:t>
            </a:r>
            <a:br>
              <a:rPr lang="ru-RU" sz="2800" dirty="0"/>
            </a:br>
            <a:br>
              <a:rPr lang="ru-RU" sz="2800" dirty="0"/>
            </a:br>
            <a:b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0595" y="4293096"/>
            <a:ext cx="6681765" cy="1224136"/>
          </a:xfrm>
        </p:spPr>
        <p:txBody>
          <a:bodyPr>
            <a:noAutofit/>
          </a:bodyPr>
          <a:lstStyle/>
          <a:p>
            <a:pPr algn="ctr"/>
            <a:r>
              <a:rPr lang="ru-RU" sz="2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 МБДОУ детский сад  №12</a:t>
            </a:r>
          </a:p>
          <a:p>
            <a:pPr algn="ctr"/>
            <a:r>
              <a:rPr lang="ru-RU" sz="2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 Каневской район </a:t>
            </a:r>
          </a:p>
          <a:p>
            <a:pPr algn="ctr"/>
            <a:r>
              <a:rPr lang="ru-RU" sz="20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Кропова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Александровна</a:t>
            </a:r>
          </a:p>
          <a:p>
            <a:pPr algn="ctr"/>
            <a:endParaRPr lang="ru-RU" sz="20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062D1141-50FF-4AF0-85D0-218F068894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1188" y="2060575"/>
            <a:ext cx="8532812" cy="4797425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Типы ошибок при </a:t>
            </a:r>
            <a:r>
              <a:rPr lang="ru-RU" altLang="ru-RU" sz="24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аграмматической</a:t>
            </a:r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неправильное употребление падежных окончаний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форм чисел имён существительных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ошибки согласования имён существительных с именами прилагательными 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ошибки управления и согласования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пропуски и замены предлогов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слитное написание предлогов и раздельное написание приставок</a:t>
            </a:r>
          </a:p>
        </p:txBody>
      </p:sp>
      <p:sp>
        <p:nvSpPr>
          <p:cNvPr id="10243" name="Rectangle 4">
            <a:extLst>
              <a:ext uri="{FF2B5EF4-FFF2-40B4-BE49-F238E27FC236}">
                <a16:creationId xmlns:a16="http://schemas.microsoft.com/office/drawing/2014/main" id="{408480DB-D0F9-4DB3-8476-3BD442C87E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528" y="196850"/>
            <a:ext cx="6840760" cy="1815882"/>
          </a:xfrm>
          <a:noFill/>
        </p:spPr>
        <p:txBody>
          <a:bodyPr wrap="square">
            <a:spAutoFit/>
          </a:bodyPr>
          <a:lstStyle/>
          <a:p>
            <a:r>
              <a:rPr lang="ru-RU" altLang="ru-RU" sz="28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Аграмматическая</a:t>
            </a:r>
            <a:r>
              <a:rPr lang="ru-RU" alt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alt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связана с недоразвитием грамматического строя речи: морфологических,  синтаксических обобщений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>
            <a:extLst>
              <a:ext uri="{FF2B5EF4-FFF2-40B4-BE49-F238E27FC236}">
                <a16:creationId xmlns:a16="http://schemas.microsoft.com/office/drawing/2014/main" id="{E001B10F-4850-49E5-8A3F-FF50303A5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60350"/>
            <a:ext cx="8207375" cy="865188"/>
          </a:xfrm>
        </p:spPr>
        <p:txBody>
          <a:bodyPr>
            <a:normAutofit/>
          </a:bodyPr>
          <a:lstStyle/>
          <a:p>
            <a:r>
              <a:rPr lang="ru-RU" altLang="ru-RU" sz="28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Аграмматическая</a:t>
            </a:r>
            <a:r>
              <a:rPr lang="ru-RU" alt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endParaRPr lang="ru-RU" altLang="ru-RU" sz="28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Объект 4">
            <a:extLst>
              <a:ext uri="{FF2B5EF4-FFF2-40B4-BE49-F238E27FC236}">
                <a16:creationId xmlns:a16="http://schemas.microsoft.com/office/drawing/2014/main" id="{BA7403DF-0EE9-4602-820C-DC644E572B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6806" y="1125538"/>
            <a:ext cx="6625108" cy="4103687"/>
          </a:xfrm>
        </p:spPr>
      </p:pic>
      <p:sp>
        <p:nvSpPr>
          <p:cNvPr id="11268" name="Прямоугольник 5">
            <a:extLst>
              <a:ext uri="{FF2B5EF4-FFF2-40B4-BE49-F238E27FC236}">
                <a16:creationId xmlns:a16="http://schemas.microsoft.com/office/drawing/2014/main" id="{92A2E6A6-C9EE-4E7D-9283-888136081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5229225"/>
            <a:ext cx="69851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b="1" i="1" dirty="0">
                <a:solidFill>
                  <a:srgbClr val="3333FF"/>
                </a:solidFill>
                <a:latin typeface="Times New Roman" panose="02020603050405020304" pitchFamily="18" charset="0"/>
              </a:rPr>
              <a:t>«Саша и Лена </a:t>
            </a:r>
            <a:r>
              <a:rPr lang="ru-RU" altLang="ru-RU" b="1" i="1" dirty="0" err="1">
                <a:solidFill>
                  <a:srgbClr val="3333FF"/>
                </a:solidFill>
                <a:latin typeface="Times New Roman" panose="02020603050405020304" pitchFamily="18" charset="0"/>
              </a:rPr>
              <a:t>собира</a:t>
            </a:r>
            <a:r>
              <a:rPr lang="ru-RU" altLang="ru-RU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ит</a:t>
            </a:r>
            <a:r>
              <a:rPr lang="ru-RU" altLang="ru-RU" b="1" i="1" dirty="0">
                <a:solidFill>
                  <a:srgbClr val="3333FF"/>
                </a:solidFill>
                <a:latin typeface="Times New Roman" panose="02020603050405020304" pitchFamily="18" charset="0"/>
              </a:rPr>
              <a:t> цветы. Дети сидели на больши</a:t>
            </a: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ми стулья</a:t>
            </a:r>
            <a:r>
              <a:rPr lang="ru-RU" altLang="ru-RU" b="1" i="1" dirty="0">
                <a:solidFill>
                  <a:srgbClr val="3333FF"/>
                </a:solidFill>
                <a:latin typeface="Times New Roman" panose="02020603050405020304" pitchFamily="18" charset="0"/>
              </a:rPr>
              <a:t>.  Пять </a:t>
            </a: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желтеньки </a:t>
            </a:r>
            <a:r>
              <a:rPr lang="ru-RU" altLang="ru-RU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спиленачки</a:t>
            </a: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» </a:t>
            </a:r>
            <a:r>
              <a:rPr lang="ru-RU" altLang="ru-RU" b="1" i="1" dirty="0">
                <a:solidFill>
                  <a:srgbClr val="3333FF"/>
                </a:solidFill>
                <a:latin typeface="Times New Roman" panose="02020603050405020304" pitchFamily="18" charset="0"/>
              </a:rPr>
              <a:t>(пять желтеньких цыплят);</a:t>
            </a:r>
          </a:p>
          <a:p>
            <a:r>
              <a:rPr lang="ru-RU" altLang="ru-RU" b="1" i="1" dirty="0">
                <a:solidFill>
                  <a:srgbClr val="3333FF"/>
                </a:solidFill>
                <a:latin typeface="Times New Roman" panose="02020603050405020304" pitchFamily="18" charset="0"/>
              </a:rPr>
              <a:t>«</a:t>
            </a:r>
            <a:r>
              <a:rPr lang="ru-RU" altLang="ru-RU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вкармане</a:t>
            </a:r>
            <a:r>
              <a:rPr lang="ru-RU" altLang="ru-RU" b="1" i="1" dirty="0">
                <a:solidFill>
                  <a:srgbClr val="3333FF"/>
                </a:solidFill>
                <a:latin typeface="Times New Roman" panose="02020603050405020304" pitchFamily="18" charset="0"/>
              </a:rPr>
              <a:t>», «</a:t>
            </a: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при летели</a:t>
            </a:r>
            <a:r>
              <a:rPr lang="ru-RU" altLang="ru-RU" b="1" i="1" dirty="0">
                <a:solidFill>
                  <a:srgbClr val="3333FF"/>
                </a:solidFill>
                <a:latin typeface="Times New Roman" panose="02020603050405020304" pitchFamily="18" charset="0"/>
              </a:rPr>
              <a:t>», «</a:t>
            </a: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в зела</a:t>
            </a:r>
            <a:r>
              <a:rPr lang="ru-RU" altLang="ru-RU" b="1" i="1" dirty="0">
                <a:solidFill>
                  <a:srgbClr val="3333FF"/>
                </a:solidFill>
                <a:latin typeface="Times New Roman" panose="02020603050405020304" pitchFamily="18" charset="0"/>
              </a:rPr>
              <a:t>» (взяла), «</a:t>
            </a:r>
            <a:r>
              <a:rPr lang="ru-RU" altLang="ru-RU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подороге</a:t>
            </a:r>
            <a:r>
              <a:rPr lang="ru-RU" altLang="ru-RU" b="1" i="1" dirty="0">
                <a:solidFill>
                  <a:srgbClr val="3333FF"/>
                </a:solidFill>
                <a:latin typeface="Times New Roman" panose="02020603050405020304" pitchFamily="18" charset="0"/>
              </a:rPr>
              <a:t>».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9C50A7-CE52-4CA2-B7DD-B6521C811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20688"/>
            <a:ext cx="6347713" cy="1320800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sz="31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Профилактикой </a:t>
            </a:r>
            <a:r>
              <a:rPr lang="ru-RU" sz="31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sz="31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sz="31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дошкольном возрасте занимаются:</a:t>
            </a:r>
            <a:b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7DF927-0C4C-4FDD-9D05-F16966ABD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учителя-логопеды, </a:t>
            </a:r>
          </a:p>
          <a:p>
            <a:pPr marL="0" indent="0">
              <a:buNone/>
            </a:pP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воспитатели,</a:t>
            </a:r>
          </a:p>
          <a:p>
            <a:pPr marL="0" indent="0">
              <a:buNone/>
            </a:pP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педагоги-психологи, </a:t>
            </a:r>
          </a:p>
          <a:p>
            <a:pPr marL="0" indent="0">
              <a:buNone/>
            </a:pP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(по рекомендации педагогов).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046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86891EC-B063-4CC1-B53E-B6C9D1843652}"/>
              </a:ext>
            </a:extLst>
          </p:cNvPr>
          <p:cNvSpPr txBox="1"/>
          <p:nvPr/>
        </p:nvSpPr>
        <p:spPr>
          <a:xfrm>
            <a:off x="1115616" y="1844824"/>
            <a:ext cx="6840760" cy="1843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предупреждению дисграфии </a:t>
            </a:r>
            <a:endParaRPr lang="ru-RU" sz="3200" i="1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дошкольников с ТНР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719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профилактики </a:t>
            </a:r>
            <a:r>
              <a:rPr lang="ru-RU" sz="28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формируем и развиваем процессы 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5" y="1930400"/>
            <a:ext cx="7448582" cy="3921299"/>
          </a:xfrm>
        </p:spPr>
        <p:txBody>
          <a:bodyPr>
            <a:normAutofit/>
          </a:bodyPr>
          <a:lstStyle/>
          <a:p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Фонематическое восприятие (дифференциация и различение фонем);</a:t>
            </a:r>
          </a:p>
          <a:p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Фонематический анализ (выделение звуков из речи);</a:t>
            </a:r>
          </a:p>
          <a:p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Зрительный анализ и синтез (определение сходства и различия букв);</a:t>
            </a:r>
          </a:p>
          <a:p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Пространственные представления (лево-право, верх-низ, большой – маленький, на, под, за, около, рядом и т. п.);</a:t>
            </a:r>
          </a:p>
          <a:p>
            <a:r>
              <a:rPr lang="ru-RU" sz="20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зрительного </a:t>
            </a:r>
            <a:r>
              <a:rPr lang="ru-RU" sz="20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мнезиса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(возможность запоминания зрительного образа букв).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131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4A091C-00B8-4396-BEBA-326699B0BCA0}"/>
              </a:ext>
            </a:extLst>
          </p:cNvPr>
          <p:cNvSpPr txBox="1"/>
          <p:nvPr/>
        </p:nvSpPr>
        <p:spPr>
          <a:xfrm>
            <a:off x="755576" y="1052736"/>
            <a:ext cx="604867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накомим детей с понятиями «звуки речи», «буква».</a:t>
            </a: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Учим д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ифференцировать понятия «звук» и «буква». </a:t>
            </a: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Учим узнавать и правильно называть буквы как комбинации разных элементов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i="1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чим ребёнка соотносить эту комбинацию элементов со звуками речи. </a:t>
            </a: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Учим сравнивать буквы по внешнему виду и звучанию. </a:t>
            </a:r>
            <a:endParaRPr lang="ru-RU" sz="2400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374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90537"/>
            <a:ext cx="5832648" cy="587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1255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6" t="11877" r="7189" b="4874"/>
          <a:stretch/>
        </p:blipFill>
        <p:spPr bwMode="auto">
          <a:xfrm>
            <a:off x="1259632" y="1124744"/>
            <a:ext cx="5483532" cy="3863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55095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9"/>
          <a:stretch/>
        </p:blipFill>
        <p:spPr bwMode="auto">
          <a:xfrm>
            <a:off x="1259632" y="1930400"/>
            <a:ext cx="5400600" cy="3450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«Определи общий звук»</a:t>
            </a:r>
          </a:p>
        </p:txBody>
      </p:sp>
    </p:spTree>
    <p:extLst>
      <p:ext uri="{BB962C8B-B14F-4D97-AF65-F5344CB8AC3E}">
        <p14:creationId xmlns:p14="http://schemas.microsoft.com/office/powerpoint/2010/main" val="24611428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399158"/>
            <a:ext cx="6336704" cy="1531241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b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«Собери слово по первым звукам»</a:t>
            </a: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26160" y="2852936"/>
            <a:ext cx="3409122" cy="240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30399"/>
            <a:ext cx="3312368" cy="2338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2163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F4CF90-B139-44E9-813A-A017D3A79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260648"/>
            <a:ext cx="7200800" cy="244827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 – </a:t>
            </a:r>
            <a:br>
              <a:rPr lang="ru-RU" sz="31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устойчивое нарушение письменной речи</a:t>
            </a:r>
            <a:br>
              <a:rPr lang="ru-RU" sz="36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иды дисграфии: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4A1557-2260-4F31-80C0-9517BCF93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2564904"/>
            <a:ext cx="6851769" cy="3260435"/>
          </a:xfrm>
        </p:spPr>
        <p:txBody>
          <a:bodyPr>
            <a:normAutofit/>
          </a:bodyPr>
          <a:lstStyle/>
          <a:p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акустическая;</a:t>
            </a:r>
          </a:p>
          <a:p>
            <a:r>
              <a:rPr lang="ru-RU" sz="28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артикуляторно</a:t>
            </a: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-акустическая;</a:t>
            </a:r>
          </a:p>
          <a:p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почве несформированности звукового анализа и синтеза;</a:t>
            </a:r>
            <a:endParaRPr lang="ru-RU" sz="2800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оптическая;</a:t>
            </a:r>
          </a:p>
          <a:p>
            <a:r>
              <a:rPr lang="ru-RU" sz="28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аграмматическая</a:t>
            </a: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19152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8" t="61008" r="24995" b="16478"/>
          <a:stretch/>
        </p:blipFill>
        <p:spPr bwMode="auto">
          <a:xfrm>
            <a:off x="564033" y="2348879"/>
            <a:ext cx="6759789" cy="2356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7" y="908720"/>
            <a:ext cx="6336704" cy="102168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 характеристику звуку.</a:t>
            </a:r>
          </a:p>
        </p:txBody>
      </p:sp>
    </p:spTree>
    <p:extLst>
      <p:ext uri="{BB962C8B-B14F-4D97-AF65-F5344CB8AC3E}">
        <p14:creationId xmlns:p14="http://schemas.microsoft.com/office/powerpoint/2010/main" val="1465902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3D5EF4A0-3590-4C60-A2E3-A715D6D641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576" y="188913"/>
            <a:ext cx="6624736" cy="1079500"/>
          </a:xfrm>
        </p:spPr>
        <p:txBody>
          <a:bodyPr>
            <a:normAutofit fontScale="90000"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31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Различение слов, близких по </a:t>
            </a:r>
            <a:br>
              <a:rPr lang="ru-RU" altLang="ru-RU" sz="31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звуковому составу</a:t>
            </a:r>
            <a:br>
              <a:rPr lang="ru-RU" altLang="ru-RU" sz="2800" b="1" dirty="0">
                <a:solidFill>
                  <a:srgbClr val="3333FF"/>
                </a:solidFill>
              </a:rPr>
            </a:br>
            <a:endParaRPr lang="ru-RU" altLang="ru-RU" sz="2800" dirty="0">
              <a:solidFill>
                <a:srgbClr val="3333FF"/>
              </a:solidFill>
              <a:latin typeface="Arial Black" panose="020B0A04020102020204" pitchFamily="34" charset="0"/>
            </a:endParaRP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A26F1EE1-4744-4CEB-BABC-5869D5B9D0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3569" y="1196752"/>
            <a:ext cx="6696744" cy="648072"/>
          </a:xfrm>
        </p:spPr>
        <p:txBody>
          <a:bodyPr>
            <a:normAutofit fontScale="925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Суп-зуб, тушь-душ, точка-дочка, том-дом</a:t>
            </a:r>
          </a:p>
        </p:txBody>
      </p:sp>
      <p:pic>
        <p:nvPicPr>
          <p:cNvPr id="25604" name="Рисунок 3" descr="почка.jpg">
            <a:extLst>
              <a:ext uri="{FF2B5EF4-FFF2-40B4-BE49-F238E27FC236}">
                <a16:creationId xmlns:a16="http://schemas.microsoft.com/office/drawing/2014/main" id="{F1DBB8D6-E886-4A0B-8090-E372660C6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3" t="14516" r="10886" b="14516"/>
          <a:stretch>
            <a:fillRect/>
          </a:stretch>
        </p:blipFill>
        <p:spPr bwMode="auto">
          <a:xfrm>
            <a:off x="467544" y="1954116"/>
            <a:ext cx="3323193" cy="3742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" descr="DSCF1621.JPG">
            <a:extLst>
              <a:ext uri="{FF2B5EF4-FFF2-40B4-BE49-F238E27FC236}">
                <a16:creationId xmlns:a16="http://schemas.microsoft.com/office/drawing/2014/main" id="{7BA4061A-BBE9-48A1-B4A8-752EE76D76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contrast="30000"/>
          </a:blip>
          <a:srcRect t="8143"/>
          <a:stretch>
            <a:fillRect/>
          </a:stretch>
        </p:blipFill>
        <p:spPr bwMode="auto">
          <a:xfrm>
            <a:off x="4067944" y="1923607"/>
            <a:ext cx="3253949" cy="3772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>
            <a:extLst>
              <a:ext uri="{FF2B5EF4-FFF2-40B4-BE49-F238E27FC236}">
                <a16:creationId xmlns:a16="http://schemas.microsoft.com/office/drawing/2014/main" id="{73B41DC3-9EEA-4495-A65F-4AA5FECEE4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1" y="1124744"/>
            <a:ext cx="6696545" cy="4608512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«Рифмы»: подобрать по картинкам сходные по звучанию слова; </a:t>
            </a:r>
          </a:p>
          <a:p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каждых четырёх названных слов ребёнок должен выбрать слово,  которое по звуковому составу не похоже на остальные три:</a:t>
            </a:r>
          </a:p>
          <a:p>
            <a:pPr>
              <a:buFontTx/>
              <a:buNone/>
            </a:pPr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Мак – бак – так – банан</a:t>
            </a:r>
          </a:p>
          <a:p>
            <a:pPr>
              <a:buFontTx/>
              <a:buNone/>
            </a:pPr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Лимон – вагон – кот – бутон</a:t>
            </a:r>
          </a:p>
          <a:p>
            <a:pPr>
              <a:buFontTx/>
              <a:buNone/>
            </a:pPr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Сом – ком – индюк – дом</a:t>
            </a:r>
          </a:p>
          <a:p>
            <a:pPr>
              <a:buFontTx/>
              <a:buNone/>
            </a:pPr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Мак   –  бак   –   веник   –   рак</a:t>
            </a:r>
          </a:p>
          <a:p>
            <a:pPr>
              <a:buFontTx/>
              <a:buNone/>
            </a:pPr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Ветка  –  диван  –  клетка  –  сетка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856"/>
            <a:ext cx="6332872" cy="475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2452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885F35-38CD-FD51-F740-FD3F3B3CC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620688"/>
            <a:ext cx="2344329" cy="504056"/>
          </a:xfrm>
        </p:spPr>
        <p:txBody>
          <a:bodyPr/>
          <a:lstStyle/>
          <a:p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Игра «Звук-буква».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2" descr="C:\Users\Группа 10\Desktop\фото камешки\IMG-20210208-WA0061.jpg">
            <a:extLst>
              <a:ext uri="{FF2B5EF4-FFF2-40B4-BE49-F238E27FC236}">
                <a16:creationId xmlns:a16="http://schemas.microsoft.com/office/drawing/2014/main" id="{959B5554-CB2B-D7D7-B327-103E48F535B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158" y="902529"/>
            <a:ext cx="2807524" cy="20944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Группа 10\Desktop\фото камешки\IMG-20210208-WA0059.jpg">
            <a:extLst>
              <a:ext uri="{FF2B5EF4-FFF2-40B4-BE49-F238E27FC236}">
                <a16:creationId xmlns:a16="http://schemas.microsoft.com/office/drawing/2014/main" id="{F7B02C51-8F6F-C578-A221-2609EF1BA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427" y="3277682"/>
            <a:ext cx="2579145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Группа 10\Desktop\фото камешки\IMG-20210208-WA0051.jpg">
            <a:extLst>
              <a:ext uri="{FF2B5EF4-FFF2-40B4-BE49-F238E27FC236}">
                <a16:creationId xmlns:a16="http://schemas.microsoft.com/office/drawing/2014/main" id="{D00C5B87-CAF0-0C07-B024-8D1250D40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865207"/>
            <a:ext cx="2127413" cy="21238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5">
            <a:extLst>
              <a:ext uri="{FF2B5EF4-FFF2-40B4-BE49-F238E27FC236}">
                <a16:creationId xmlns:a16="http://schemas.microsoft.com/office/drawing/2014/main" id="{898D7B33-2EF7-8C56-54D9-B65BD01FDB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3" b="8112"/>
          <a:stretch/>
        </p:blipFill>
        <p:spPr>
          <a:xfrm>
            <a:off x="6160704" y="3274031"/>
            <a:ext cx="2290292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Текст 3">
            <a:extLst>
              <a:ext uri="{FF2B5EF4-FFF2-40B4-BE49-F238E27FC236}">
                <a16:creationId xmlns:a16="http://schemas.microsoft.com/office/drawing/2014/main" id="{1E1CF2FF-604A-3199-7838-50E886F64B29}"/>
              </a:ext>
            </a:extLst>
          </p:cNvPr>
          <p:cNvSpPr txBox="1">
            <a:spLocks/>
          </p:cNvSpPr>
          <p:nvPr/>
        </p:nvSpPr>
        <p:spPr>
          <a:xfrm>
            <a:off x="500371" y="1268760"/>
            <a:ext cx="2239494" cy="47525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7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7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7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7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7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7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Цель:</a:t>
            </a:r>
            <a:r>
              <a:rPr lang="ru-RU" sz="1600" i="1" dirty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развитие навыков звукового анализа и синтеза. </a:t>
            </a:r>
          </a:p>
          <a:p>
            <a:r>
              <a:rPr lang="ru-RU" sz="1600" i="1" dirty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(Фишки-камешки (красный, синий, зелёный) выкладывать под буквами. С какого звука начинается слово? Гласный он или согласный? На каком месте находится звук (в начале, середине, конце?). Сколько в слове гласных, сколько согласных? Какой согласный? (твёрдый, мягкий?)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53685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B6B5A2F-2714-4BE9-ACDC-7908EE1E2092}"/>
              </a:ext>
            </a:extLst>
          </p:cNvPr>
          <p:cNvSpPr txBox="1"/>
          <p:nvPr/>
        </p:nvSpPr>
        <p:spPr>
          <a:xfrm>
            <a:off x="323528" y="548680"/>
            <a:ext cx="741682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вычеркивание заданной буквы из текста</a:t>
            </a: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(игра «Зоркие глазки»);</a:t>
            </a:r>
            <a:b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отгадывание букв с закрытыми глазами </a:t>
            </a: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(взрослый пишет на ладони ребенка);</a:t>
            </a:r>
            <a:b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узнавание буквы на ощупь </a:t>
            </a: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(игра «Умные ручки»);</a:t>
            </a:r>
            <a:b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выдавливание спицей очертания букв, письмо на снегу, песке;</a:t>
            </a:r>
            <a:b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рисование буквы в воздухе </a:t>
            </a: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(ребенок указкой пишет, а взрослый отгадывает).</a:t>
            </a:r>
            <a:b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выкладывание на </a:t>
            </a:r>
            <a:r>
              <a:rPr lang="ru-RU" sz="2800" b="1" i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фланелеграфе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букв из деталей;</a:t>
            </a:r>
          </a:p>
          <a:p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выкладывание из камешков, верёвочек и </a:t>
            </a:r>
            <a:r>
              <a:rPr lang="ru-RU" sz="28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т.д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3256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B52353-704C-42D1-A38A-6111C1D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-99392"/>
            <a:ext cx="6768697" cy="1402395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ыкладывание букв</a:t>
            </a:r>
            <a:br>
              <a:rPr lang="ru-RU" sz="2800" b="1" i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из палочек, спичек, камешков, верёвочек, мозаики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Picture 2" descr="Выкладываем буквы пластилином и мозаикой - Буквы, чтение - Блог &quot;В ...">
            <a:extLst>
              <a:ext uri="{FF2B5EF4-FFF2-40B4-BE49-F238E27FC236}">
                <a16:creationId xmlns:a16="http://schemas.microsoft.com/office/drawing/2014/main" id="{8B378E9D-F12A-4F8F-9736-B4D85A062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31" y="1480596"/>
            <a:ext cx="3258359" cy="256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Как играть с буквами. Звукобуквенный ана | logoped">
            <a:extLst>
              <a:ext uri="{FF2B5EF4-FFF2-40B4-BE49-F238E27FC236}">
                <a16:creationId xmlns:a16="http://schemas.microsoft.com/office/drawing/2014/main" id="{1171E5D0-4027-418A-9377-2ED7E58EE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221088"/>
            <a:ext cx="3238343" cy="22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Ученые – нейробиологи и психологи, занимающиеся исследованиями голо">
            <a:extLst>
              <a:ext uri="{FF2B5EF4-FFF2-40B4-BE49-F238E27FC236}">
                <a16:creationId xmlns:a16="http://schemas.microsoft.com/office/drawing/2014/main" id="{2BD302BF-43C0-4028-AF7E-AB8503425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334" y="1483204"/>
            <a:ext cx="3391555" cy="24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72EE73-0C8F-40B1-AEE5-5381A1CF68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41287" y="4534604"/>
            <a:ext cx="2284188" cy="171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429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863E1F-545C-1E44-5F54-A83DA9872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836712"/>
            <a:ext cx="2090193" cy="864096"/>
          </a:xfrm>
        </p:spPr>
        <p:txBody>
          <a:bodyPr/>
          <a:lstStyle/>
          <a:p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Упражнение «Составь  букву»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1525B0-69F5-D8CC-9C30-22ABFD070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599" y="2132857"/>
            <a:ext cx="2090193" cy="3228662"/>
          </a:xfrm>
        </p:spPr>
        <p:txBody>
          <a:bodyPr/>
          <a:lstStyle/>
          <a:p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: профилактика дисграфии.  Закрепить навыки звуко-буквенного анализа слов, зрительного восприятия букв.</a:t>
            </a:r>
          </a:p>
          <a:p>
            <a:endParaRPr lang="ru-RU" dirty="0"/>
          </a:p>
        </p:txBody>
      </p:sp>
      <p:pic>
        <p:nvPicPr>
          <p:cNvPr id="5" name="Picture 2" descr="C:\Users\Группа 10\Desktop\Новая папка\IMG-20211228-WA0021.jpg">
            <a:extLst>
              <a:ext uri="{FF2B5EF4-FFF2-40B4-BE49-F238E27FC236}">
                <a16:creationId xmlns:a16="http://schemas.microsoft.com/office/drawing/2014/main" id="{AB23DF1C-7D3F-8734-C0A7-E6194F4B589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76672"/>
            <a:ext cx="2500843" cy="23111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EB0BE7-2E86-C7CF-DECD-A78C7D27E1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284984"/>
            <a:ext cx="2376264" cy="23111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3" descr="C:\Users\Группа 10\Desktop\фото камешки\IMG-20210204-WA0003.jpg">
            <a:extLst>
              <a:ext uri="{FF2B5EF4-FFF2-40B4-BE49-F238E27FC236}">
                <a16:creationId xmlns:a16="http://schemas.microsoft.com/office/drawing/2014/main" id="{8E03125B-EB7C-18AD-B9F1-63BA29AB8B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8" t="8991" r="3759" b="10941"/>
          <a:stretch/>
        </p:blipFill>
        <p:spPr bwMode="auto">
          <a:xfrm>
            <a:off x="3374399" y="3144413"/>
            <a:ext cx="2163153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Группа 10\Desktop\фото камешки\IMG-20210204-WA0002.jpg">
            <a:extLst>
              <a:ext uri="{FF2B5EF4-FFF2-40B4-BE49-F238E27FC236}">
                <a16:creationId xmlns:a16="http://schemas.microsoft.com/office/drawing/2014/main" id="{DA5C6499-AD2E-E28E-797F-8840FE9AB4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6"/>
          <a:stretch/>
        </p:blipFill>
        <p:spPr bwMode="auto">
          <a:xfrm>
            <a:off x="3324819" y="476672"/>
            <a:ext cx="2212733" cy="24170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742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D96DD-7A76-4391-B7EC-21D7F48DE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764704"/>
            <a:ext cx="6347715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лепка буквы </a:t>
            </a:r>
            <a:br>
              <a:rPr lang="ru-RU" sz="4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епка букв из пластилина</a:t>
            </a:r>
            <a:br>
              <a:rPr lang="ru-RU" sz="4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4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из пластилина</a:t>
            </a:r>
            <a:endParaRPr lang="ru-RU" dirty="0"/>
          </a:p>
        </p:txBody>
      </p:sp>
      <p:pic>
        <p:nvPicPr>
          <p:cNvPr id="11" name="Picture 8" descr="Лепим буквы из пластилина. Учим азбуку | Пластилин, Азбука, Буквы ...">
            <a:extLst>
              <a:ext uri="{FF2B5EF4-FFF2-40B4-BE49-F238E27FC236}">
                <a16:creationId xmlns:a16="http://schemas.microsoft.com/office/drawing/2014/main" id="{7E0F5BB1-9E06-486E-9371-B253D435F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293" y="3861048"/>
            <a:ext cx="2767768" cy="283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Буква &quot;Р&quot; из пластилина и осенних листьев на картоне — Вектор ...">
            <a:extLst>
              <a:ext uri="{FF2B5EF4-FFF2-40B4-BE49-F238E27FC236}">
                <a16:creationId xmlns:a16="http://schemas.microsoft.com/office/drawing/2014/main" id="{658BD66A-D816-4910-B4C6-B3F3FBEB9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37067"/>
            <a:ext cx="2845057" cy="366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3F0A11-78DA-4DE2-A0E7-8AF72D5960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83454" y="1656313"/>
            <a:ext cx="2845057" cy="211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4989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4FC56B9C-6609-4BB2-A05B-60BAACEA68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32" y="836712"/>
            <a:ext cx="6347715" cy="860400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Вырезаем буквы из бумаги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70FAA7-B682-44B2-8615-34C19A743C8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5832648" cy="44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5375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C4E1D35-4879-43A1-AE62-18A85DD30818}"/>
              </a:ext>
            </a:extLst>
          </p:cNvPr>
          <p:cNvSpPr txBox="1"/>
          <p:nvPr/>
        </p:nvSpPr>
        <p:spPr>
          <a:xfrm>
            <a:off x="1073019" y="1268760"/>
            <a:ext cx="676875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800" dirty="0">
                <a:solidFill>
                  <a:srgbClr val="3333FF"/>
                </a:solidFill>
              </a:rPr>
              <a:t>- </a:t>
            </a:r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зрительного восприятия;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неточность представлений о форме, цвете,      величине предметов;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нарушения анализа и синтеза;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недоразвитие пространственного восприятия и представлений;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нарушения моторных координаций;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недоразвитие памяти;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трудности оптико-пространственного анализа;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несформированность оптического образа буквы;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леворукость;</a:t>
            </a:r>
          </a:p>
          <a:p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органические поражения головного мозга и т.д.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0925E4-B42D-4721-9840-B9BD49ADDF76}"/>
              </a:ext>
            </a:extLst>
          </p:cNvPr>
          <p:cNvSpPr txBox="1"/>
          <p:nvPr/>
        </p:nvSpPr>
        <p:spPr>
          <a:xfrm>
            <a:off x="179512" y="476672"/>
            <a:ext cx="86409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Причины возникновения дисграфии: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8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5705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6347713" cy="1869480"/>
          </a:xfrm>
        </p:spPr>
        <p:txBody>
          <a:bodyPr>
            <a:noAutofit/>
          </a:bodyPr>
          <a:lstStyle/>
          <a:p>
            <a:pPr algn="ctr"/>
            <a:b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запоминания зрительного образа букв.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0" t="26540" r="9361" b="51066"/>
          <a:stretch/>
        </p:blipFill>
        <p:spPr bwMode="auto">
          <a:xfrm>
            <a:off x="587624" y="1556792"/>
            <a:ext cx="494891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6" t="56776" r="5278" b="11976"/>
          <a:stretch/>
        </p:blipFill>
        <p:spPr bwMode="auto">
          <a:xfrm>
            <a:off x="2771799" y="3789040"/>
            <a:ext cx="458350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41970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Раскрашивание по буквам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23528" y="1700808"/>
            <a:ext cx="7056783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1646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15616" y="836712"/>
            <a:ext cx="5904656" cy="870233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«Путаница».  Найди спрятанные буквы.            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35014" r="17497" b="5557"/>
          <a:stretch/>
        </p:blipFill>
        <p:spPr bwMode="auto">
          <a:xfrm>
            <a:off x="827584" y="1877294"/>
            <a:ext cx="6454298" cy="407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46962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2" t="31529" r="58476" b="35849"/>
          <a:stretch/>
        </p:blipFill>
        <p:spPr bwMode="auto">
          <a:xfrm>
            <a:off x="1619672" y="1988840"/>
            <a:ext cx="5466174" cy="4183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8031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«Найди букву»</a:t>
            </a:r>
            <a:br>
              <a:rPr lang="ru-RU" sz="2400" dirty="0"/>
            </a:b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8738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7" t="8635" r="5473" b="6833"/>
          <a:stretch/>
        </p:blipFill>
        <p:spPr bwMode="auto">
          <a:xfrm>
            <a:off x="2799340" y="1930400"/>
            <a:ext cx="354532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8" y="247080"/>
            <a:ext cx="6986737" cy="168332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«Собери слово»</a:t>
            </a:r>
            <a:b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Соедини линией одинаковые фигуры и прочти слова.</a:t>
            </a:r>
          </a:p>
        </p:txBody>
      </p:sp>
    </p:spTree>
    <p:extLst>
      <p:ext uri="{BB962C8B-B14F-4D97-AF65-F5344CB8AC3E}">
        <p14:creationId xmlns:p14="http://schemas.microsoft.com/office/powerpoint/2010/main" val="28240252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120CF7-5A4F-479F-B218-605E2A50E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620689"/>
            <a:ext cx="6347715" cy="936104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366916-8D87-4914-82FF-831FF8D396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8" y="1772815"/>
            <a:ext cx="6347715" cy="4464495"/>
          </a:xfrm>
        </p:spPr>
        <p:txBody>
          <a:bodyPr>
            <a:noAutofit/>
          </a:bodyPr>
          <a:lstStyle/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• «Перепечатать» с полотна буквы, которые состоят:</a:t>
            </a:r>
            <a:b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из одного элемента (О, С);</a:t>
            </a:r>
            <a:b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из двух элементов (У, Г, З, Р и т.д.);</a:t>
            </a:r>
            <a:b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из трех элементов и т.д.</a:t>
            </a:r>
            <a:b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• «Перепечатать» с полотна буквы, которые «смотрят»:</a:t>
            </a:r>
            <a:b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прямо (А, И, Й, М, Н, О, Т и т.д.);</a:t>
            </a:r>
            <a:b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вправо (Б, В, Г, Е и т.д.);</a:t>
            </a:r>
            <a:b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влево (З, Л, У, Ч и т.д.);</a:t>
            </a:r>
            <a:b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«открыты» (А, Б, Г и т.д.);</a:t>
            </a:r>
            <a:b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«закрыты» (В, О).</a:t>
            </a:r>
            <a:endParaRPr lang="ru-RU" sz="2400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4612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74DD9-32D6-4018-BDC8-4A2B7CC3F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5" y="260648"/>
            <a:ext cx="7056784" cy="144016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творчество родителей и детей по изготовлению букв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E06C60-4B6D-47C9-837A-E0063A840E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8979" y="1573551"/>
            <a:ext cx="2564904" cy="19236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971CA1-E51F-489A-A06F-B76CD9F1A8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44176" y="1623729"/>
            <a:ext cx="2431098" cy="182332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44260CE-942F-4BF9-97D2-BB36858BB6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32819" y="1591612"/>
            <a:ext cx="2431099" cy="182332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F2F76AF-BCC0-4E01-883A-007DF8AB2A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8136" y="4204512"/>
            <a:ext cx="2490588" cy="194767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379BCDB-FC2A-4263-9956-86C76F54DC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297" y="3933055"/>
            <a:ext cx="3348927" cy="251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845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E8E4FB3-45BB-47AC-AF18-7882ACFAFF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04664"/>
            <a:ext cx="3072341" cy="23042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F3C99A7-8475-4A8A-93EA-91D5AD5AD4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0997" y="3358133"/>
            <a:ext cx="2996952" cy="224771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13B6C6A-FE83-424E-BCA2-6E98C85FF4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47407" y="403041"/>
            <a:ext cx="3026228" cy="226967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BDF00F8-820F-49C5-8806-8B84BC6250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92" y="2983514"/>
            <a:ext cx="3534138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180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719B774-EEC1-45A3-A29B-CA28DED74F02}"/>
              </a:ext>
            </a:extLst>
          </p:cNvPr>
          <p:cNvSpPr txBox="1"/>
          <p:nvPr/>
        </p:nvSpPr>
        <p:spPr>
          <a:xfrm>
            <a:off x="395536" y="1268760"/>
            <a:ext cx="684076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Ранняя диагностика, прогнозирование школьных проблем </a:t>
            </a:r>
          </a:p>
          <a:p>
            <a:pPr algn="ctr"/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коррекция трудностей </a:t>
            </a:r>
          </a:p>
          <a:p>
            <a:pPr algn="ctr"/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дошкольном возрасте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</a:p>
          <a:p>
            <a:pPr algn="ctr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залог успешного обучения </a:t>
            </a:r>
          </a:p>
          <a:p>
            <a:pPr algn="ctr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 в школе.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319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5" y="609600"/>
            <a:ext cx="6048672" cy="4547592"/>
          </a:xfrm>
        </p:spPr>
        <p:txBody>
          <a:bodyPr/>
          <a:lstStyle/>
          <a:p>
            <a:pPr algn="ctr"/>
            <a:br>
              <a:rPr lang="ru-RU" dirty="0"/>
            </a:br>
            <a:br>
              <a:rPr lang="ru-RU" dirty="0"/>
            </a:br>
            <a:r>
              <a:rPr lang="ru-RU" sz="4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</a:t>
            </a:r>
            <a:br>
              <a:rPr lang="ru-RU" sz="4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br>
              <a:rPr lang="ru-RU" sz="4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A3CD99-DFBA-4A80-81E8-47CE26C8D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564" y="476672"/>
            <a:ext cx="6347716" cy="1944215"/>
          </a:xfrm>
        </p:spPr>
        <p:txBody>
          <a:bodyPr>
            <a:noAutofit/>
          </a:bodyPr>
          <a:lstStyle/>
          <a:p>
            <a:r>
              <a:rPr lang="ru-RU" alt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Оптическая </a:t>
            </a:r>
            <a:r>
              <a:rPr lang="ru-RU" altLang="ru-RU" sz="24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alt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24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связанная с недоразвитием зрительного гнозиса, анализа, синтеза, пространственных представлений. Проявляется в заменах и искажениях букв на письме.</a:t>
            </a:r>
            <a:endParaRPr lang="ru-RU" sz="2400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CEEF73-185F-4E5C-A9EB-F395939C7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8" y="2636912"/>
            <a:ext cx="6347715" cy="4104456"/>
          </a:xfrm>
        </p:spPr>
        <p:txBody>
          <a:bodyPr>
            <a:normAutofit fontScale="62500" lnSpcReduction="20000"/>
          </a:bodyPr>
          <a:lstStyle/>
          <a:p>
            <a:r>
              <a:rPr lang="ru-RU" altLang="ru-RU" sz="3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Литеральная форма оптической </a:t>
            </a:r>
            <a:r>
              <a:rPr lang="ru-RU" altLang="ru-RU" sz="32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altLang="ru-RU" sz="3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нарушение узнавания и воспроизведения даже изолированных букв.</a:t>
            </a:r>
          </a:p>
          <a:p>
            <a:r>
              <a:rPr lang="ru-RU" altLang="ru-RU" sz="3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Вербальная форма оптической </a:t>
            </a:r>
            <a:r>
              <a:rPr lang="ru-RU" altLang="ru-RU" sz="32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altLang="ru-RU" sz="3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изолированные буквы воспроизводятся правильно, но при написании слова наблюдаются искажения, замены букв оптического характера.</a:t>
            </a:r>
          </a:p>
          <a:p>
            <a:r>
              <a:rPr lang="ru-RU" altLang="ru-RU" sz="3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оптической </a:t>
            </a:r>
            <a:r>
              <a:rPr lang="ru-RU" altLang="ru-RU" sz="32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altLang="ru-RU" sz="3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относится и зеркальное письмо, которое иногда отмечается у левшей, а также при органических поражениях головного мозга.</a:t>
            </a:r>
          </a:p>
          <a:p>
            <a:r>
              <a:rPr lang="ru-RU" altLang="ru-RU" sz="3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Чаще всего при оптической </a:t>
            </a:r>
            <a:r>
              <a:rPr lang="ru-RU" altLang="ru-RU" sz="32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altLang="ru-RU" sz="3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заменяются графически сходные рукописные буквы.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841685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A723E7A0-8ADC-4AC0-9DB8-4C86BA47FE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404813"/>
            <a:ext cx="9144000" cy="6477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Оптическая </a:t>
            </a:r>
            <a:r>
              <a:rPr lang="ru-RU" altLang="ru-RU" sz="28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endParaRPr lang="ru-RU" altLang="ru-RU" sz="2800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Объект 5">
            <a:extLst>
              <a:ext uri="{FF2B5EF4-FFF2-40B4-BE49-F238E27FC236}">
                <a16:creationId xmlns:a16="http://schemas.microsoft.com/office/drawing/2014/main" id="{41156CBA-5DAF-4879-8038-20B5F1804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6192688" cy="446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9EA083F-BBC0-4D89-96E6-D44657EC59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620688"/>
            <a:ext cx="6985471" cy="2592412"/>
          </a:xfrm>
        </p:spPr>
        <p:txBody>
          <a:bodyPr/>
          <a:lstStyle/>
          <a:p>
            <a:pPr marL="342900" indent="-342900" algn="just">
              <a:spcBef>
                <a:spcPct val="20000"/>
              </a:spcBef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Акустическая </a:t>
            </a:r>
            <a:r>
              <a:rPr lang="ru-RU" sz="24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дисграфия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обусловлена расстройством дифференциации фонем и проявляющаяся в заменах букв при письме, соответствующих фонетически близким звукам. При этом звуки в устной речи произносятся правильно.  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6E3B2E61-1DC2-4934-AAE9-009DCC2AC6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3141663"/>
            <a:ext cx="6769447" cy="371633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altLang="ru-RU" sz="24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Чаще всего заменяются буквы, обозначающие:</a:t>
            </a:r>
          </a:p>
          <a:p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свистящие и шипящие звуки (С – Ш, З – Ж, СЬ – Щ)</a:t>
            </a:r>
          </a:p>
          <a:p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звонкие и глухие (Б – П, В – Ф, Г – К, Д – Т, Д – Т, Ж – Ш)</a:t>
            </a:r>
          </a:p>
          <a:p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аффрикаты и их компоненты (Ч - ТЬ, Ч - Щ, Ц – Т, Ц – С)</a:t>
            </a:r>
          </a:p>
          <a:p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лабиализованные гласные ( О – У, Ё – Ю) </a:t>
            </a:r>
          </a:p>
          <a:p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соноры</a:t>
            </a:r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(Л, М, Н, Р) </a:t>
            </a:r>
          </a:p>
          <a:p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сенсорной алалии и афазии могут смешиваться  </a:t>
            </a:r>
          </a:p>
          <a:p>
            <a:pPr>
              <a:buFontTx/>
              <a:buNone/>
            </a:pPr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(Л - К, Б - В, П – Н)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ru-RU" altLang="ru-RU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B332185-7BD1-49CB-8FD1-7552C8BCCE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650" y="404664"/>
            <a:ext cx="7920038" cy="936774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altLang="ru-RU" sz="28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alt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почве нарушений фонемного распознавания (акустическая)</a:t>
            </a:r>
            <a:endParaRPr lang="ru-RU" altLang="ru-RU" sz="2800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Объект 9">
            <a:extLst>
              <a:ext uri="{FF2B5EF4-FFF2-40B4-BE49-F238E27FC236}">
                <a16:creationId xmlns:a16="http://schemas.microsoft.com/office/drawing/2014/main" id="{CBC4FCCC-B220-4659-A2C3-B5D45C5B2B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6552728" cy="418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877CC6C-60CF-4570-A80B-E689AA43BA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7300" y="404391"/>
            <a:ext cx="6840759" cy="3744962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ru-RU" altLang="ru-RU" sz="24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Артикуляторно</a:t>
            </a:r>
            <a:r>
              <a:rPr lang="ru-RU" alt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-акустическая </a:t>
            </a:r>
            <a:r>
              <a:rPr lang="ru-RU" altLang="ru-RU" sz="24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alt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2400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основе которой лежит отражение неправильного восприятия и произношения звуков на письме, опора на неправильное проговаривание. </a:t>
            </a:r>
            <a:b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Опираясь в процессе проговаривания на неправильное произношение звуков, ребенок отражает свое дефектное произношение на письме. Пишет так, как произносит.</a:t>
            </a:r>
            <a:br>
              <a:rPr lang="ru-RU" altLang="ru-RU" sz="24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400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6F145F55-21FB-4727-8724-EF502F0934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552" y="4077072"/>
            <a:ext cx="6984777" cy="2232248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Проявляется: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заменах;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пропусках букв, соответствующих заменам и пропускам в устной речи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0E50995-0F9A-4548-BA9E-A71F5D0498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476672"/>
            <a:ext cx="6769000" cy="864766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2800" b="1" dirty="0">
                <a:solidFill>
                  <a:srgbClr val="3333FF"/>
                </a:solidFill>
              </a:rPr>
              <a:t> </a:t>
            </a:r>
            <a:r>
              <a:rPr lang="ru-RU" altLang="ru-RU" sz="28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Артикуляторно</a:t>
            </a:r>
            <a:r>
              <a:rPr lang="ru-RU" alt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-акустическая </a:t>
            </a:r>
            <a:r>
              <a:rPr lang="ru-RU" altLang="ru-RU" sz="28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endParaRPr lang="ru-RU" altLang="ru-RU" sz="2800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241F089E-5A99-495C-B704-AA3030D560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1125538"/>
            <a:ext cx="7993063" cy="46799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altLang="ru-RU" sz="2800" b="1">
                <a:solidFill>
                  <a:srgbClr val="3333FF"/>
                </a:solidFill>
              </a:rPr>
              <a:t>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ru-RU" altLang="ru-RU" sz="2800" b="1">
              <a:solidFill>
                <a:srgbClr val="3333FF"/>
              </a:solidFill>
            </a:endParaRPr>
          </a:p>
        </p:txBody>
      </p:sp>
      <p:pic>
        <p:nvPicPr>
          <p:cNvPr id="7172" name="Диаграмма 3">
            <a:extLst>
              <a:ext uri="{FF2B5EF4-FFF2-40B4-BE49-F238E27FC236}">
                <a16:creationId xmlns:a16="http://schemas.microsoft.com/office/drawing/2014/main" id="{7CFB54E7-319C-48DE-BAE7-FC2F7F164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629619"/>
            <a:ext cx="6480720" cy="417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706</TotalTime>
  <Words>1240</Words>
  <Application>Microsoft Office PowerPoint</Application>
  <PresentationFormat>Экран (4:3)</PresentationFormat>
  <Paragraphs>113</Paragraphs>
  <Slides>39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7" baseType="lpstr">
      <vt:lpstr>Arial</vt:lpstr>
      <vt:lpstr>Arial Black</vt:lpstr>
      <vt:lpstr>Calibri</vt:lpstr>
      <vt:lpstr>Cambria Math</vt:lpstr>
      <vt:lpstr>Times New Roman</vt:lpstr>
      <vt:lpstr>Trebuchet MS</vt:lpstr>
      <vt:lpstr>Wingdings 3</vt:lpstr>
      <vt:lpstr>Аспект</vt:lpstr>
      <vt:lpstr>   Коррекционная работа  по предупреждению дисграфии  у дошкольников с ТНР в группе компенсирующей направленности детского сада  (из опыта работы)     </vt:lpstr>
      <vt:lpstr>Дисграфия –  устойчивое нарушение письменной речи  Виды дисграфии:</vt:lpstr>
      <vt:lpstr>Презентация PowerPoint</vt:lpstr>
      <vt:lpstr>Оптическая дисграфия - дисграфия, связанная с недоразвитием зрительного гнозиса, анализа, синтеза, пространственных представлений. Проявляется в заменах и искажениях букв на письме.</vt:lpstr>
      <vt:lpstr>Оптическая дисграфия</vt:lpstr>
      <vt:lpstr>        Акустическая дисграфия обусловлена расстройством дифференциации фонем и проявляющаяся в заменах букв при письме, соответствующих фонетически близким звукам. При этом звуки в устной речи произносятся правильно.  </vt:lpstr>
      <vt:lpstr>Дисграфия на почве нарушений фонемного распознавания (акустическая)</vt:lpstr>
      <vt:lpstr>Артикуляторно-акустическая дисграфия - дисграфия, в основе которой лежит отражение неправильного восприятия и произношения звуков на письме, опора на неправильное проговаривание.   Опираясь в процессе проговаривания на неправильное произношение звуков, ребенок отражает свое дефектное произношение на письме. Пишет так, как произносит. </vt:lpstr>
      <vt:lpstr> Артикуляторно-акустическая дисграфия</vt:lpstr>
      <vt:lpstr>Аграмматическая дисграфия связана с недоразвитием грамматического строя речи: морфологических,  синтаксических обобщений</vt:lpstr>
      <vt:lpstr>Аграмматическая дисграфия</vt:lpstr>
      <vt:lpstr>Профилактикой дисграфии   в дошкольном возрасте занимаются: </vt:lpstr>
      <vt:lpstr>Презентация PowerPoint</vt:lpstr>
      <vt:lpstr>Для профилактики дисграфии формируем и развиваем процессы :</vt:lpstr>
      <vt:lpstr>Презентация PowerPoint</vt:lpstr>
      <vt:lpstr>Презентация PowerPoint</vt:lpstr>
      <vt:lpstr>Презентация PowerPoint</vt:lpstr>
      <vt:lpstr>Игра «Определи общий звук»</vt:lpstr>
      <vt:lpstr>Игра  «Собери слово по первым звукам»</vt:lpstr>
      <vt:lpstr>Дать характеристику звуку.</vt:lpstr>
      <vt:lpstr> Различение слов, близких по  звуковому составу </vt:lpstr>
      <vt:lpstr>Презентация PowerPoint</vt:lpstr>
      <vt:lpstr>Презентация PowerPoint</vt:lpstr>
      <vt:lpstr>Игра «Звук-буква».</vt:lpstr>
      <vt:lpstr>Презентация PowerPoint</vt:lpstr>
      <vt:lpstr>Выкладывание букв из палочек, спичек, камешков, верёвочек, мозаики</vt:lpstr>
      <vt:lpstr>Упражнение «Составь  букву»</vt:lpstr>
      <vt:lpstr>лепка буквы  Лепка букв из пластилина из пластилина</vt:lpstr>
      <vt:lpstr>Презентация PowerPoint</vt:lpstr>
      <vt:lpstr> Возможность запоминания зрительного образа букв. </vt:lpstr>
      <vt:lpstr>Раскрашивание по буквам</vt:lpstr>
      <vt:lpstr>Презентация PowerPoint</vt:lpstr>
      <vt:lpstr>Игра «Найди букву» </vt:lpstr>
      <vt:lpstr>Игра «Собери слово» Соедини линией одинаковые фигуры и прочти слова.</vt:lpstr>
      <vt:lpstr>Самостоятельная работа </vt:lpstr>
      <vt:lpstr>Совместное творчество родителей и детей по изготовлению букв</vt:lpstr>
      <vt:lpstr>Презентация PowerPoint</vt:lpstr>
      <vt:lpstr>Презентация PowerPoint</vt:lpstr>
      <vt:lpstr>  Благодарю  за 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71</cp:revision>
  <dcterms:created xsi:type="dcterms:W3CDTF">2017-11-21T07:38:17Z</dcterms:created>
  <dcterms:modified xsi:type="dcterms:W3CDTF">2022-10-23T09:59:22Z</dcterms:modified>
</cp:coreProperties>
</file>